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j2GGbDSJk+Rwkjvm1vOmxJXKAm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saiconnect.onlinelibrary.wiley.com/doi/abs/10.1111/rsp3.12321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“How does positivity rate correct for differences in testing?”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even if a community has a low testing rate (Slide 12), positivity rate will still be high if there are a lot of infections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an area has a high testing rate (Slide 13), more people will test positive, but it will be balanced out by the larger number of tests.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do an </a:t>
            </a:r>
            <a:r>
              <a:rPr b="1" lang="en">
                <a:solidFill>
                  <a:schemeClr val="dk1"/>
                </a:solidFill>
              </a:rPr>
              <a:t>Exploratory Spatial Data Analysis </a:t>
            </a:r>
            <a:r>
              <a:rPr lang="en">
                <a:solidFill>
                  <a:schemeClr val="dk1"/>
                </a:solidFill>
              </a:rPr>
              <a:t>of this question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Characteristics of a good question. What was our question in the cholera case?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“How did your daily life change at the very beginning of the Covid pandemic in March-April of 2020?”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https://rsaiconnect.onlinelibrary.wiley.com/doi/abs/10.1111/rsp3.12321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“What variables in the dataset could be used to measure Covid’s impact?”</a:t>
            </a:r>
            <a:r>
              <a:rPr lang="en">
                <a:solidFill>
                  <a:schemeClr val="dk1"/>
                </a:solidFill>
              </a:rPr>
              <a:t> Students may notice that the dataset does not provide number of deaths, therefore mortality cannot be used as our outcome variable. Allow this conversation to identify the most viable options: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cases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fa66ec3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6fa66ec3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list the advantages and disadvantages of each. In order to get ideas flowing ask them: </a:t>
            </a:r>
            <a:r>
              <a:rPr b="1" lang="en">
                <a:solidFill>
                  <a:schemeClr val="dk1"/>
                </a:solidFill>
              </a:rPr>
              <a:t>What has to happen for a person to get recorded in this data? </a:t>
            </a:r>
            <a:r>
              <a:rPr lang="en">
                <a:solidFill>
                  <a:schemeClr val="dk1"/>
                </a:solidFill>
              </a:rPr>
              <a:t>Lead them in this manner: for someone to be listed as a case, they have to be tested, for someone to be tested, they have to have a reason (symptoms, exposure, etc.).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dph.illinois.gov/covid19/covid19-statistics" TargetMode="External"/><Relationship Id="rId4" Type="http://schemas.openxmlformats.org/officeDocument/2006/relationships/hyperlink" Target="https://data.census.gov/cedsci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Covid in Chicago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Exploring Data</a:t>
            </a:r>
            <a:endParaRPr/>
          </a:p>
        </p:txBody>
      </p:sp>
      <p:sp>
        <p:nvSpPr>
          <p:cNvPr id="56" name="Google Shape;5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Notebook 7 (Part 3) Tasks</a:t>
            </a:r>
            <a:endParaRPr/>
          </a:p>
        </p:txBody>
      </p:sp>
      <p:sp>
        <p:nvSpPr>
          <p:cNvPr id="118" name="Google Shape;11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Generate a new column of data for the week of 4/16 called “case_rate_4_16” using the “case_rate” function.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Make a function called “test_rate” that normalizes test rate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Generate a new column of data for the week of 4/16 called “test_rate_4_16” using the “test_rate” function.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Which variable is better to describe Covid’s impact?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5" name="Google Shape;12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9912"/>
              <a:buNone/>
            </a:pPr>
            <a:r>
              <a:rPr lang="en" sz="1766">
                <a:solidFill>
                  <a:schemeClr val="dk1"/>
                </a:solidFill>
                <a:highlight>
                  <a:srgbClr val="FFFFFF"/>
                </a:highlight>
              </a:rPr>
              <a:t>Let's say there is a building containing 10 people. </a:t>
            </a:r>
            <a:endParaRPr sz="1766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ct val="119912"/>
              <a:buNone/>
            </a:pPr>
            <a:r>
              <a:t/>
            </a:r>
            <a:endParaRPr sz="1766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62278"/>
              <a:buFont typeface="Arial"/>
              <a:buNone/>
            </a:pPr>
            <a:r>
              <a:rPr lang="en" sz="1766">
                <a:solidFill>
                  <a:schemeClr val="dk1"/>
                </a:solidFill>
                <a:highlight>
                  <a:srgbClr val="FFFFFF"/>
                </a:highlight>
              </a:rPr>
              <a:t>Let's say 5 out of the 10 people have COVID.</a:t>
            </a:r>
            <a:endParaRPr sz="1766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62278"/>
              <a:buFont typeface="Arial"/>
              <a:buNone/>
            </a:pPr>
            <a:r>
              <a:rPr lang="en" sz="1766">
                <a:solidFill>
                  <a:schemeClr val="dk1"/>
                </a:solidFill>
                <a:highlight>
                  <a:srgbClr val="FFFFFF"/>
                </a:highlight>
              </a:rPr>
              <a:t>But only 2 out of the 10 people get tested -- 1 comes back positive, 1 comes back negative.</a:t>
            </a:r>
            <a:endParaRPr sz="1766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ct val="119912"/>
              <a:buNone/>
            </a:pPr>
            <a:r>
              <a:rPr lang="en" sz="1766">
                <a:solidFill>
                  <a:schemeClr val="dk1"/>
                </a:solidFill>
                <a:highlight>
                  <a:srgbClr val="FFFFFF"/>
                </a:highlight>
              </a:rPr>
              <a:t>Therefore:</a:t>
            </a:r>
            <a:endParaRPr sz="1766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ct val="119912"/>
              <a:buNone/>
            </a:pPr>
            <a:r>
              <a:rPr lang="en" sz="1766">
                <a:solidFill>
                  <a:schemeClr val="dk1"/>
                </a:solidFill>
                <a:highlight>
                  <a:srgbClr val="FFFFFF"/>
                </a:highlight>
              </a:rPr>
              <a:t>case_rate = 1/10 = 10% </a:t>
            </a:r>
            <a:endParaRPr sz="1766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62278"/>
              <a:buFont typeface="Arial"/>
              <a:buNone/>
            </a:pPr>
            <a:r>
              <a:rPr lang="en" sz="1766">
                <a:solidFill>
                  <a:schemeClr val="dk1"/>
                </a:solidFill>
                <a:highlight>
                  <a:srgbClr val="FFFFFF"/>
                </a:highlight>
              </a:rPr>
              <a:t>testing_rate = 2/10 = 20%</a:t>
            </a:r>
            <a:endParaRPr sz="1766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ct val="20168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sp>
        <p:nvSpPr>
          <p:cNvPr id="126" name="Google Shape;12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Reducing the effect of testing…</a:t>
            </a:r>
            <a:endParaRPr/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11" y="1704475"/>
            <a:ext cx="1153526" cy="115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413" y="3128725"/>
            <a:ext cx="1153524" cy="1153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1"/>
          <p:cNvCxnSpPr/>
          <p:nvPr/>
        </p:nvCxnSpPr>
        <p:spPr>
          <a:xfrm>
            <a:off x="458825" y="2968825"/>
            <a:ext cx="260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1"/>
          <p:cNvSpPr txBox="1"/>
          <p:nvPr/>
        </p:nvSpPr>
        <p:spPr>
          <a:xfrm>
            <a:off x="3292650" y="2591725"/>
            <a:ext cx="5213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100% = Positivity rate</a:t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 areas with low testing…</a:t>
            </a:r>
            <a:endParaRPr/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822" y="2015300"/>
            <a:ext cx="892825" cy="8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8825" y="3088625"/>
            <a:ext cx="892825" cy="89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2"/>
          <p:cNvCxnSpPr/>
          <p:nvPr/>
        </p:nvCxnSpPr>
        <p:spPr>
          <a:xfrm>
            <a:off x="458825" y="2968825"/>
            <a:ext cx="260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12"/>
          <p:cNvSpPr txBox="1"/>
          <p:nvPr/>
        </p:nvSpPr>
        <p:spPr>
          <a:xfrm>
            <a:off x="3292650" y="2591725"/>
            <a:ext cx="5213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100% = Positivity rate</a:t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 areas with high testing…</a:t>
            </a:r>
            <a:endParaRPr/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478" y="975200"/>
            <a:ext cx="1873825" cy="18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475" y="3048500"/>
            <a:ext cx="1929975" cy="192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3"/>
          <p:cNvCxnSpPr/>
          <p:nvPr/>
        </p:nvCxnSpPr>
        <p:spPr>
          <a:xfrm>
            <a:off x="458825" y="2968825"/>
            <a:ext cx="260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13"/>
          <p:cNvSpPr txBox="1"/>
          <p:nvPr/>
        </p:nvSpPr>
        <p:spPr>
          <a:xfrm>
            <a:off x="3292650" y="2591725"/>
            <a:ext cx="5213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100% = Positivity rate</a:t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Notebook 7 (Part 4) Tasks</a:t>
            </a:r>
            <a:endParaRPr/>
          </a:p>
        </p:txBody>
      </p:sp>
      <p:sp>
        <p:nvSpPr>
          <p:cNvPr id="162" name="Google Shape;1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Define a function called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positivity_rate</a:t>
            </a:r>
            <a:r>
              <a:rPr lang="en">
                <a:solidFill>
                  <a:schemeClr val="dk1"/>
                </a:solidFill>
              </a:rPr>
              <a:t>  that calculates positivity rate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Create a new column in the dataframe for the week of 4/16 called “pos_rate_4_16” and view the new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500"/>
          </a:p>
        </p:txBody>
      </p:sp>
      <p:sp>
        <p:nvSpPr>
          <p:cNvPr id="163" name="Google Shape;1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title"/>
          </p:nvPr>
        </p:nvSpPr>
        <p:spPr>
          <a:xfrm>
            <a:off x="311700" y="445025"/>
            <a:ext cx="375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Which “sides” of Chicago do you think have been impacted most by Covid? Why?”</a:t>
            </a:r>
            <a:endParaRPr/>
          </a:p>
        </p:txBody>
      </p:sp>
      <p:pic>
        <p:nvPicPr>
          <p:cNvPr id="169" name="Google Shape;1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950" y="88925"/>
            <a:ext cx="4799923" cy="4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725" y="2782300"/>
            <a:ext cx="3384375" cy="22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Exploring Covid with Kepler</a:t>
            </a:r>
            <a:endParaRPr/>
          </a:p>
        </p:txBody>
      </p:sp>
      <p:sp>
        <p:nvSpPr>
          <p:cNvPr id="177" name="Google Shape;1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</a:t>
            </a:r>
            <a:r>
              <a:rPr b="1" lang="en"/>
              <a:t>kepler.gl</a:t>
            </a:r>
            <a:r>
              <a:rPr lang="en"/>
              <a:t> on your browser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 the Covid dataset from Google Drive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cov_chi_with_positivity.geojson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Expand the layer with the “˅” button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the three vertical dots next to “Fill Color”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Change “Color Based On” to pos_rate_4_16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the color scale and check the “Reversed” toggle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“Why has Covid affected some communities more than others?”</a:t>
            </a:r>
            <a:endParaRPr/>
          </a:p>
        </p:txBody>
      </p:sp>
      <p:sp>
        <p:nvSpPr>
          <p:cNvPr id="184" name="Google Shape;1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90100"/>
            <a:ext cx="3530100" cy="23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5325" y="1091050"/>
            <a:ext cx="6078674" cy="40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" y="1"/>
            <a:ext cx="5113866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9175" y="0"/>
            <a:ext cx="431482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>
            <p:ph type="title"/>
          </p:nvPr>
        </p:nvSpPr>
        <p:spPr>
          <a:xfrm>
            <a:off x="0" y="2150850"/>
            <a:ext cx="9240000" cy="8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can a community and its people be described with data?</a:t>
            </a:r>
            <a:endParaRPr/>
          </a:p>
        </p:txBody>
      </p:sp>
      <p:sp>
        <p:nvSpPr>
          <p:cNvPr id="194" name="Google Shape;1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When the pandemic first started (March-April 2020), what new things did you start doing with all of your extra time?</a:t>
            </a:r>
            <a:endParaRPr/>
          </a:p>
        </p:txBody>
      </p:sp>
      <p:sp>
        <p:nvSpPr>
          <p:cNvPr id="62" name="Google Shape;6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Notebook 8 Task</a:t>
            </a:r>
            <a:endParaRPr/>
          </a:p>
        </p:txBody>
      </p:sp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Explore a total of 4 explanatory variables. Record what you learn from each in the following table: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2000250"/>
            <a:ext cx="821055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On your each of your post-its, write down one thing that </a:t>
            </a:r>
            <a:r>
              <a:rPr b="1" lang="en"/>
              <a:t>was known</a:t>
            </a:r>
            <a:r>
              <a:rPr lang="en"/>
              <a:t> and one thing that </a:t>
            </a:r>
            <a:r>
              <a:rPr b="1" lang="en"/>
              <a:t>was not known</a:t>
            </a:r>
            <a:r>
              <a:rPr lang="en"/>
              <a:t> about Covid in the </a:t>
            </a:r>
            <a:r>
              <a:rPr b="1" lang="en" u="sng"/>
              <a:t>early days</a:t>
            </a:r>
            <a:r>
              <a:rPr b="1" i="1" lang="en"/>
              <a:t> </a:t>
            </a:r>
            <a:r>
              <a:rPr lang="en"/>
              <a:t>of the pandemic with respect to the disease itself (origins, how it spread, symptoms, who it affected more, etc.)</a:t>
            </a:r>
            <a:endParaRPr/>
          </a:p>
        </p:txBody>
      </p:sp>
      <p:sp>
        <p:nvSpPr>
          <p:cNvPr id="68" name="Google Shape;6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Notebook 7 (Part 1) Tasks</a:t>
            </a:r>
            <a:endParaRPr/>
          </a:p>
        </p:txBody>
      </p: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Normalize the number of deaths in Chicago by creating a new column: “DeathsPer1000”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line graph with title and labeled axes showing the change in death rates between 2012 and 2021.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can we best measure Covid’s impact on different communities in Chicago?</a:t>
            </a:r>
            <a:endParaRPr/>
          </a:p>
        </p:txBody>
      </p:sp>
      <p:sp>
        <p:nvSpPr>
          <p:cNvPr id="81" name="Google Shape;8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Our data…</a:t>
            </a:r>
            <a:endParaRPr/>
          </a:p>
        </p:txBody>
      </p:sp>
      <p:sp>
        <p:nvSpPr>
          <p:cNvPr id="87" name="Google Shape;87;p6"/>
          <p:cNvSpPr txBox="1"/>
          <p:nvPr>
            <p:ph idx="1" type="body"/>
          </p:nvPr>
        </p:nvSpPr>
        <p:spPr>
          <a:xfrm>
            <a:off x="311700" y="1152475"/>
            <a:ext cx="484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In May 2020, Kevin Credit from the Center for Spatial Data Science at the UChicago wrote "Neighborhood inequity: Exploring the factors underlying racial and ethnic disparities in COVID-19 testing and infection rates using ZIP code data in Chicago and New York".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Kevin's research also would not have been possible without open source research data from: Illinois Department of Health: </a:t>
            </a:r>
            <a:r>
              <a:rPr lang="en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https://www.dph.illinois.gov/covid19/covid19-statistics</a:t>
            </a:r>
            <a:endParaRPr sz="105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U.S. Census Bureau: </a:t>
            </a:r>
            <a:r>
              <a:rPr lang="en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https://data.census.gov/cedsci</a:t>
            </a:r>
            <a:endParaRPr sz="105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5800" y="1170125"/>
            <a:ext cx="33337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Notebook 7 (Part 2) Tasks</a:t>
            </a:r>
            <a:endParaRPr/>
          </a:p>
        </p:txBody>
      </p:sp>
      <p:sp>
        <p:nvSpPr>
          <p:cNvPr id="95" name="Google Shape;95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 the available variables and their values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 variables that could be used to measure Covid’s impact.</a:t>
            </a:r>
            <a:endParaRPr/>
          </a:p>
        </p:txBody>
      </p:sp>
      <p:sp>
        <p:nvSpPr>
          <p:cNvPr id="96" name="Google Shape;9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fa66ec329_1_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6666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200"/>
              <a:t>What variables in the dataset could be used to measure Covid’s impact?</a:t>
            </a:r>
            <a:endParaRPr sz="3200"/>
          </a:p>
        </p:txBody>
      </p:sp>
      <p:sp>
        <p:nvSpPr>
          <p:cNvPr id="102" name="Google Shape;102;g26fa66ec329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Which variable is better to describe Covid’s impact?</a:t>
            </a:r>
            <a:endParaRPr/>
          </a:p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Cases: The number of people that tested positive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Tests: The number of people that were tested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988" y="1794725"/>
            <a:ext cx="3169325" cy="31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7687" y="1794725"/>
            <a:ext cx="3169325" cy="31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